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 descr="star-fomalhaut-and-the-ju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260648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Юп</a:t>
            </a:r>
            <a:r>
              <a:rPr lang="uk-UA" sz="5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ітер</a:t>
            </a:r>
            <a:endParaRPr lang="ru-RU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3816424" cy="7200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1. ІСТОРИЧНЕ ЗНАЧЕННЯ ЮПІТЕРА</a:t>
            </a:r>
            <a:endParaRPr lang="en-US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268760"/>
            <a:ext cx="3600400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2. ЗАГАЛЬНІ ХАРАКТЕРИСТИКИ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2708920"/>
            <a:ext cx="2952328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4. АТМОСФЕРА</a:t>
            </a:r>
            <a:endParaRPr lang="en-US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077072"/>
            <a:ext cx="3672408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5. МАГНІТНЕ ПОЛЕ</a:t>
            </a:r>
            <a:endParaRPr lang="en-US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5301208"/>
            <a:ext cx="3384376" cy="648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6. ВНУТРІШНЯ БУДОВА</a:t>
            </a:r>
            <a:endParaRPr lang="en-US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92080" y="5877272"/>
            <a:ext cx="3096344" cy="4320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7. СУПУТНИКИ</a:t>
            </a:r>
            <a:endParaRPr lang="en-US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2852936"/>
            <a:ext cx="2808312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3. ВЕЛИКА ЧЕРВОНА ПЛЯМА</a:t>
            </a:r>
            <a:endParaRPr lang="en-US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2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600"/>
                            </p:stCondLst>
                            <p:childTnLst>
                              <p:par>
                                <p:cTn id="34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Jupiter-mass_planet_orbiting_the_nearby_star_Epsilon_Erid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75230" y="0"/>
            <a:ext cx="6393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Джерела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інформації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wikipedia college cr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2448272" cy="1296144"/>
          </a:xfrm>
          <a:prstGeom prst="rect">
            <a:avLst/>
          </a:prstGeom>
        </p:spPr>
      </p:pic>
      <p:pic>
        <p:nvPicPr>
          <p:cNvPr id="7" name="Рисунок 6" descr="12_11_08_09_02_Goo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96952"/>
            <a:ext cx="2448272" cy="58027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Jupiter-and-Ve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390" y="836713"/>
            <a:ext cx="77092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ВИКОН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Шпак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Р. П.</a:t>
            </a:r>
          </a:p>
          <a:p>
            <a:pPr algn="ctr"/>
            <a:r>
              <a:rPr lang="ru-RU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чень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11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класу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9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6351" y="188640"/>
            <a:ext cx="83980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Calibri"/>
                <a:sym typeface="Calibri"/>
              </a:rPr>
              <a:t>Історичне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Calibri"/>
                <a:sym typeface="Calibri"/>
              </a:rPr>
              <a:t>значення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/>
                <a:cs typeface="Calibri"/>
                <a:sym typeface="Calibri"/>
              </a:rPr>
              <a:t>Юпітера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260648" y="206084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36712"/>
            <a:ext cx="8640960" cy="57606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Юпітер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став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першою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планетою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, у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якої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були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відкриті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супутники</a:t>
            </a:r>
            <a:r>
              <a:rPr lang="en-US" sz="2800" b="1" i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800100" lvl="2">
              <a:buClr>
                <a:schemeClr val="dk1"/>
              </a:buClr>
              <a:buSzPct val="25000"/>
            </a:pP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У 1610 р.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Галілей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направивши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телескоп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Юпітер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помітив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поруч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з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планетою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чотири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зірочки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не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видимі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простим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оком</a:t>
            </a:r>
            <a:r>
              <a:rPr lang="en-US" sz="1600" b="1" i="1" dirty="0" smtClean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>
              <a:buClr>
                <a:schemeClr val="dk1"/>
              </a:buClr>
              <a:buSzPct val="101190"/>
            </a:pPr>
            <a:r>
              <a:rPr lang="uk-UA" sz="2800" b="1" i="1" dirty="0" smtClean="0">
                <a:ea typeface="Calibri"/>
                <a:cs typeface="Calibri"/>
                <a:sym typeface="Calibri"/>
              </a:rPr>
              <a:t>Д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обре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помітне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переміщення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галілеєвих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супутників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Юпітера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-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Іо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Європи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Ганімеда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і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Каллісто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-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робить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їх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зручними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"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небесними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err="1" smtClean="0">
                <a:ea typeface="Calibri"/>
                <a:cs typeface="Calibri"/>
                <a:sym typeface="Calibri"/>
              </a:rPr>
              <a:t>годинниками</a:t>
            </a:r>
            <a:r>
              <a:rPr lang="en-US" sz="2800" b="1" i="1" dirty="0" smtClean="0">
                <a:ea typeface="Calibri"/>
                <a:cs typeface="Calibri"/>
                <a:sym typeface="Calibri"/>
              </a:rPr>
              <a:t>".</a:t>
            </a:r>
          </a:p>
          <a:p>
            <a:pPr marL="800100" lvl="2">
              <a:buClr>
                <a:schemeClr val="dk1"/>
              </a:buClr>
              <a:buSzPct val="25000"/>
            </a:pP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Моряки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довгий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час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користувалися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ними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щоб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визначати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положення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корабля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відкритому</a:t>
            </a:r>
            <a:r>
              <a:rPr lang="en-US" sz="2400" b="1" i="1" dirty="0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 err="1" smtClean="0">
                <a:solidFill>
                  <a:srgbClr val="92D050"/>
                </a:solidFill>
                <a:ea typeface="Calibri"/>
                <a:cs typeface="Calibri"/>
                <a:sym typeface="Calibri"/>
              </a:rPr>
              <a:t>морі</a:t>
            </a:r>
            <a:r>
              <a:rPr lang="en-US" sz="2400" b="1" i="1" dirty="0" smtClean="0">
                <a:ea typeface="Calibri"/>
                <a:cs typeface="Calibri"/>
                <a:sym typeface="Calibri"/>
              </a:rPr>
              <a:t>.</a:t>
            </a:r>
            <a:endParaRPr lang="en-US" sz="2400" b="1" i="1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29July_Jupiter_800x600.jpg_Thumbnail0_ejw0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1" name="Блок-схема: подготовка 10"/>
          <p:cNvSpPr/>
          <p:nvPr/>
        </p:nvSpPr>
        <p:spPr>
          <a:xfrm>
            <a:off x="251520" y="3140968"/>
            <a:ext cx="4464496" cy="3384376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При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сонячному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»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хімічному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складі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найбільша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планета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Сонячної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системи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має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масу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в 70—80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разів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меншу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за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ту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при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якій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небесне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тіло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може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стати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зіркою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800100" lvl="2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Проте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у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надрах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відбуваються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процеси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з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досить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потужною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енергетикою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теплове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випромінювання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еквівалентне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4х1017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Вт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приблизно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два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рази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перевищує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енергію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одержувану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цією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планетою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від</a:t>
            </a:r>
            <a:r>
              <a:rPr lang="en-US" sz="1200" b="1" i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b="1" i="1" dirty="0" err="1" smtClean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Сонця</a:t>
            </a:r>
            <a:endParaRPr lang="en-US" sz="1200" b="1" i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2" name="Рисунок 11" descr="jup_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869" y="3356992"/>
            <a:ext cx="3592677" cy="30689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03648" y="764704"/>
            <a:ext cx="7416824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4" indent="0">
              <a:lnSpc>
                <a:spcPct val="80000"/>
              </a:lnSpc>
              <a:buSzPct val="99999"/>
            </a:pP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Юпітер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—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п'ята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найбільша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планета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Сонячної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системи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більш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ніж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два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рази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важча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ніж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всі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інші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разом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узяті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майже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в 318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разів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важча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за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Землю</a:t>
            </a:r>
            <a:r>
              <a:rPr lang="en-US" sz="2400" i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.</a:t>
            </a:r>
            <a:endParaRPr lang="en-US" sz="2400" i="1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0"/>
            <a:ext cx="445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ЗАГАЛЬНІ ХАРАКТЕРИСТИКИ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foto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2420888"/>
            <a:ext cx="6192689" cy="3619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98765"/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Юпітер-могутнє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джерело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теплового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радіовипромінювання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має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радіаційний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пояс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велику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магнітосферу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8765"/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Юпітер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має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16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супутників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, а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також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кільце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шириною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біля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6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тис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майже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впритул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примикається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до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8765"/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Мінімальна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відстань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від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Сонця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4,95 а. о.,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максимальна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5,45 а. о.,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середня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5,2 а. о. (1 а. о. = 149,6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млн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8765"/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Сезонні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зміни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Юпітері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виражені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дуже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слабко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2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1309731766_jupiter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836711"/>
            <a:ext cx="705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Велика</a:t>
            </a:r>
            <a:r>
              <a:rPr lang="en-US" sz="4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Червона</a:t>
            </a:r>
            <a:r>
              <a:rPr lang="en-US" sz="4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Пляма</a:t>
            </a:r>
            <a:r>
              <a:rPr lang="en-US" sz="4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34888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Велика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Червона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Пляма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—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овальне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утворення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змінними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розмірами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розташоване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південній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тропічній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зоні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Насправді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це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довготривалий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вільний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вихор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антициклон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) в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атмосфері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робить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повний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оберт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6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земних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діб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характеризується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як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світлі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зони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сходять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плинами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атмосфері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8484"/>
              <a:buFont typeface="Arial"/>
              <a:buChar char="•"/>
            </a:pP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Хмари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ньому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розташовані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вище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а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температура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їх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нижче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ніж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сусідніх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областях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поясів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У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даний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час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пляма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»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має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розміри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15х30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тис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а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сто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років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тому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спостерігачі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відзначали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2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рази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більші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розміри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Іноді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вона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буває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дуже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чітко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видимою</a:t>
            </a:r>
            <a:r>
              <a:rPr lang="en-US" sz="24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endParaRPr lang="en-US" sz="2400" dirty="0"/>
          </a:p>
        </p:txBody>
      </p:sp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5300" y="5373216"/>
            <a:ext cx="2288700" cy="1484784"/>
          </a:xfrm>
          <a:prstGeom prst="rect">
            <a:avLst/>
          </a:prstGeom>
        </p:spPr>
      </p:pic>
      <p:pic>
        <p:nvPicPr>
          <p:cNvPr id="9" name="Рисунок 8" descr="big_18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208"/>
            <a:ext cx="3786341" cy="1556792"/>
          </a:xfrm>
          <a:prstGeom prst="rect">
            <a:avLst/>
          </a:prstGeom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7" y="620688"/>
            <a:ext cx="8208911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Атмосфера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воднево-гелієва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(89%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водню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11%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гелію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).—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щільні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хмари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розташовані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висоті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близько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1000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над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поверхнею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»,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де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газоподібний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стан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змінюється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рідкий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lvl="2" indent="9144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Інфрачервоний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радіометр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показав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температура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зовнішнього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хмарного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покриву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складає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-133° С.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Конвективні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потоки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виносять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внутрішнє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тепло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до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поверхні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ззовні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виявляються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вигляді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світлих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зон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темних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поясів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В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області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світлих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зон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відзначається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підвищений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тиск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відповідає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висхідним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потокам</a:t>
            </a:r>
            <a:r>
              <a:rPr lang="en-US" sz="25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lvl="2" indent="9144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Хмари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утворюють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зони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розташовуються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вищому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рівні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приблизно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20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.), а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їхнє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світле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забарвлення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пояснюється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підвищеною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концентрацією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яскраво-білих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кристалів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аміаку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Темні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хмари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розташовуються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нижче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поясів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складаються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основному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з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червоно-коричневих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кристалів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гідросульфіду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амонію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мають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вищу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температуру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Ці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структури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представляють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області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спадних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потоків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Найбільш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відомим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утворенням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є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Велика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червона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пляма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спостерігається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поверхні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протягом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останніх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300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років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0"/>
            <a:ext cx="2520280" cy="4766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АТМОСФЕРА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808892" y="-819471"/>
            <a:ext cx="2051140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99999"/>
            </a:pPr>
            <a:endParaRPr lang="en-US" sz="1200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99999"/>
              <a:buFont typeface="Arial"/>
              <a:buChar char="•"/>
            </a:pPr>
            <a:r>
              <a:rPr lang="en-US" sz="12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Уся</a:t>
            </a:r>
            <a:r>
              <a:rPr lang="en-US" sz="1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видима</a:t>
            </a:r>
            <a:r>
              <a:rPr lang="en-US" sz="1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поверхня</a:t>
            </a:r>
            <a:r>
              <a:rPr lang="en-US" sz="1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1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фера</a:t>
            </a:r>
            <a:endParaRPr lang="ru-RU" sz="1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3-popup-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має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величезне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магнітне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поле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складається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з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двох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компонетних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полів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дипольного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як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поле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Землі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),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простирається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1,5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млн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і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недипольного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займає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іншу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частину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магнітосфери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Напруженість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магнітного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поля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поверхні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10-15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ерстед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тобто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20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разів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більше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ніж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Землі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endParaRPr lang="en-US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0"/>
            <a:ext cx="425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МАГНІТНЕ ПОЛЕ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71703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>
              <a:buClr>
                <a:schemeClr val="dk1"/>
              </a:buClr>
              <a:buSzPct val="100694"/>
            </a:pP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Магнітне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поле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захоплює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заряджені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частки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летять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Сонця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цей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потік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називають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сонячним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вітром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),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утворюючи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відстані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177000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від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радіаційний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пояс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приблизно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10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разів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потужніший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земного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розташований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між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кільцем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самими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верхніми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атмосферними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шарами</a:t>
            </a:r>
            <a:r>
              <a:rPr lang="en-US" sz="20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 descr="2-popup-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922" y="0"/>
            <a:ext cx="3586077" cy="2348880"/>
          </a:xfrm>
          <a:prstGeom prst="rect">
            <a:avLst/>
          </a:prstGeom>
        </p:spPr>
      </p:pic>
    </p:spTree>
  </p:cSld>
  <p:clrMapOvr>
    <a:masterClrMapping/>
  </p:clrMapOvr>
  <p:transition spd="med" advClick="0" advTm="49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Содержимое 7" descr="nasa_-_jupiter_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2286000" y="764704"/>
            <a:ext cx="457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-UA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endParaRPr lang="uk-UA" sz="2000" b="1" i="1" dirty="0" smtClean="0">
              <a:solidFill>
                <a:srgbClr val="FFC00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Внутрішню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будову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Юпітера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можна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представити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вигляді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оболонок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із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густиною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що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зростає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напрямку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до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центра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дні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дедалі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густішої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вглибину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атмосфери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завтовшки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1500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знаходиться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шар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газорідкого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водню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завтовшки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близько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 7000 </a:t>
            </a:r>
            <a:r>
              <a:rPr lang="en-US" sz="2000" b="1" i="1" dirty="0" err="1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b="1" i="1" dirty="0" smtClean="0">
                <a:solidFill>
                  <a:srgbClr val="FFC000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i="1" dirty="0" smtClean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</a:pP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рівні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0,88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радіуса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планети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де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тиск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складає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0,69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Мбар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а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температура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- 6200° С,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водень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переходить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у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рідкомолекулярний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стан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ще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через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8000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- у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рідкий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металевий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стан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</a:pP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Поряд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з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воднем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гелієм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до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складу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шарів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входить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невелика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кількість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важких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елементів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Внутрішнє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ядро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діаметром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25000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км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-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металосилікатне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із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часткою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води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аміаку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і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метану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оточене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гелієм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Температура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в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центрі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складає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23000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градусів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, а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тиск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50 </a:t>
            </a:r>
            <a:r>
              <a:rPr lang="en-US" sz="2000" i="1" dirty="0" err="1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Мбар</a:t>
            </a:r>
            <a:r>
              <a:rPr lang="en-US" sz="2000" i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i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1395" y="0"/>
            <a:ext cx="63212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ВНУТРІШНЯ БУДОВА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insidejup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462" y="0"/>
            <a:ext cx="2388537" cy="2492896"/>
          </a:xfrm>
          <a:prstGeom prst="rect">
            <a:avLst/>
          </a:prstGeom>
        </p:spPr>
      </p:pic>
    </p:spTree>
  </p:cSld>
  <p:clrMapOvr>
    <a:masterClrMapping/>
  </p:clrMapOvr>
  <p:transition spd="med" advClick="0" advTm="19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jupitersatellit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744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СУПУТНИКИ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2132856"/>
            <a:ext cx="6120679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ct val="100000"/>
            </a:pPr>
            <a:r>
              <a:rPr lang="uk-UA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Навколо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Юпітера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даними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травень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2002-го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обертаються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63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супутники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звернених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нього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дію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приливних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сил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завжди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однією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стороною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можна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розділити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дві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групи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внутрішню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включає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супутників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і </a:t>
            </a:r>
            <a:r>
              <a:rPr lang="en-US" sz="2000" b="1" i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зовнішню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Супутники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внутрішньої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групи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обтаються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майже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кругових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орбітах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практично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збігається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площиною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екватора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планети</a:t>
            </a:r>
            <a:r>
              <a:rPr lang="uk-UA" sz="2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80000"/>
              </a:lnSpc>
              <a:buClr>
                <a:schemeClr val="dk1"/>
              </a:buClr>
              <a:buSzPct val="100000"/>
            </a:pPr>
            <a:r>
              <a:rPr lang="uk-UA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Зовнішня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група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складається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маленьких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діаметром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180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супутників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рухаються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витягнутим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сильно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нахиленим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екватора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Юпітера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орбітам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причому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чотири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більш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близьких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Юпітера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супутники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Леда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Гімалія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Лісітея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Елара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рухаються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своїх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орбітах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той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самий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бік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Юпітер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чотири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найбільш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зовнішніх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супутники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Ананке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Кармі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Пасифе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Синопе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рухаються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зворотному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напрямку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dirty="0"/>
          </a:p>
        </p:txBody>
      </p:sp>
      <p:pic>
        <p:nvPicPr>
          <p:cNvPr id="7" name="Рисунок 6" descr="lossy-page1-450px-The_Galilean_satellites_(the_four_largest_moons_of_Jupiter).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672408" cy="1152128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901</Words>
  <Application>Microsoft Office PowerPoint</Application>
  <PresentationFormat>Екран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Vitya</dc:creator>
  <cp:lastModifiedBy>Admin</cp:lastModifiedBy>
  <cp:revision>16</cp:revision>
  <dcterms:created xsi:type="dcterms:W3CDTF">2013-11-19T17:54:04Z</dcterms:created>
  <dcterms:modified xsi:type="dcterms:W3CDTF">2014-01-12T16:13:05Z</dcterms:modified>
</cp:coreProperties>
</file>